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68" r:id="rId3"/>
    <p:sldId id="269" r:id="rId4"/>
    <p:sldId id="270" r:id="rId5"/>
    <p:sldId id="272" r:id="rId6"/>
    <p:sldId id="273" r:id="rId7"/>
    <p:sldId id="279" r:id="rId8"/>
    <p:sldId id="278" r:id="rId9"/>
    <p:sldId id="277" r:id="rId10"/>
    <p:sldId id="276" r:id="rId11"/>
    <p:sldId id="274" r:id="rId12"/>
    <p:sldId id="280" r:id="rId13"/>
    <p:sldId id="281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-15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tiff>
</file>

<file path=ppt/media/image11.png>
</file>

<file path=ppt/media/image11.tiff>
</file>

<file path=ppt/media/image12.tiff>
</file>

<file path=ppt/media/image13.tiff>
</file>

<file path=ppt/media/image14.tiff>
</file>

<file path=ppt/media/image15.png>
</file>

<file path=ppt/media/image15.tiff>
</file>

<file path=ppt/media/image16.png>
</file>

<file path=ppt/media/image16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5977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7864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45187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6087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6386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34547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4630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4237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602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74660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6858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47161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6056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60317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6856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230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497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7552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4670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B41CEF09-BFE1-451F-B004-986BF5AECF72}"/>
              </a:ext>
            </a:extLst>
          </p:cNvPr>
          <p:cNvSpPr/>
          <p:nvPr userDrawn="1"/>
        </p:nvSpPr>
        <p:spPr>
          <a:xfrm rot="19869752">
            <a:off x="1363430" y="2674373"/>
            <a:ext cx="64171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21</a:t>
            </a:r>
            <a:r>
              <a:rPr lang="zh-CN" altLang="en-US" sz="54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  <a:endParaRPr lang="zh-CN" altLang="en-US" sz="5400" b="1" cap="none" spc="50" dirty="0">
              <a:ln w="0"/>
              <a:solidFill>
                <a:schemeClr val="bg1">
                  <a:lumMod val="9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1029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9614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2033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02C77-A0B5-4A6E-8000-7068AD62FB93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FEB2-529D-45F7-AB59-C07A170F9A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1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02C77-A0B5-4A6E-8000-7068AD62FB93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FEB2-529D-45F7-AB59-C07A170F9A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729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文本框 1048583"/>
          <p:cNvSpPr txBox="1"/>
          <p:nvPr/>
        </p:nvSpPr>
        <p:spPr>
          <a:xfrm>
            <a:off x="2339586" y="1192822"/>
            <a:ext cx="5710720" cy="1036823"/>
          </a:xfrm>
          <a:prstGeom prst="rect">
            <a:avLst/>
          </a:prstGeom>
          <a:noFill/>
          <a:ln>
            <a:noFill/>
          </a:ln>
        </p:spPr>
        <p:txBody>
          <a:bodyPr vert="horz" wrap="square" lIns="51435" tIns="25718" rIns="51435" bIns="25718" anchor="t">
            <a:spAutoFit/>
          </a:bodyPr>
          <a:lstStyle>
            <a:lvl1pPr marL="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1pPr>
            <a:lvl2pPr marL="4572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2pPr>
            <a:lvl3pPr marL="9144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3pPr>
            <a:lvl4pPr marL="13716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4pPr>
            <a:lvl5pPr marL="18288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5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第</a:t>
            </a:r>
            <a:r>
              <a:rPr lang="en-US" altLang="zh-CN" sz="3200" b="1" kern="0" dirty="0">
                <a:solidFill>
                  <a:srgbClr val="FFFFFF"/>
                </a:solidFill>
                <a:ea typeface="等线" panose="02010600030101010101" pitchFamily="2" charset="-122"/>
                <a:sym typeface="+mn-lt"/>
              </a:rPr>
              <a:t>24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课时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等线" panose="02010600030101010101" pitchFamily="2" charset="-122"/>
              <a:cs typeface="+mn-cs"/>
              <a:sym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kern="0" dirty="0">
                <a:solidFill>
                  <a:srgbClr val="FFFFFF"/>
                </a:solidFill>
                <a:ea typeface="等线" panose="02010600030101010101" pitchFamily="2" charset="-122"/>
                <a:sym typeface="+mn-lt"/>
              </a:rPr>
              <a:t>图形的旋转</a:t>
            </a:r>
            <a:r>
              <a:rPr lang="en-US" altLang="zh-CN" sz="3200" b="1" kern="0" dirty="0">
                <a:solidFill>
                  <a:srgbClr val="FFFFFF"/>
                </a:solidFill>
                <a:ea typeface="等线" panose="02010600030101010101" pitchFamily="2" charset="-122"/>
                <a:sym typeface="+mn-lt"/>
              </a:rPr>
              <a:t>(2)—</a:t>
            </a:r>
            <a:r>
              <a:rPr lang="zh-CN" altLang="en-US" sz="3200" b="1" kern="0" dirty="0">
                <a:solidFill>
                  <a:srgbClr val="FFFFFF"/>
                </a:solidFill>
                <a:ea typeface="等线" panose="02010600030101010101" pitchFamily="2" charset="-122"/>
                <a:sym typeface="+mn-lt"/>
              </a:rPr>
              <a:t>作图与应用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等线" panose="02010600030101010101" pitchFamily="2" charset="-122"/>
              <a:cs typeface="+mn-cs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03943" y="617785"/>
            <a:ext cx="2509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数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学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一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本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通</a:t>
            </a:r>
          </a:p>
        </p:txBody>
      </p:sp>
      <p:sp>
        <p:nvSpPr>
          <p:cNvPr id="3" name="矩形 2"/>
          <p:cNvSpPr/>
          <p:nvPr/>
        </p:nvSpPr>
        <p:spPr>
          <a:xfrm>
            <a:off x="7957431" y="617785"/>
            <a:ext cx="38262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kern="0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八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年级下册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F1FB3817-9649-4494-954F-28AC47EB5AFD}"/>
              </a:ext>
            </a:extLst>
          </p:cNvPr>
          <p:cNvSpPr txBox="1"/>
          <p:nvPr/>
        </p:nvSpPr>
        <p:spPr>
          <a:xfrm>
            <a:off x="4020532" y="490037"/>
            <a:ext cx="16166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专题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3B30CA35-3BDA-445D-B5C2-DDD41B3FBB5E}"/>
              </a:ext>
            </a:extLst>
          </p:cNvPr>
          <p:cNvSpPr txBox="1"/>
          <p:nvPr/>
        </p:nvSpPr>
        <p:spPr>
          <a:xfrm>
            <a:off x="246529" y="98629"/>
            <a:ext cx="865094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11.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,∠C=90°,AC=1,∠ABC=30°,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内一点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AO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BO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CO,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∠AOC=∠COB=BOA=120°.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25.jpeg">
            <a:extLst>
              <a:ext uri="{FF2B5EF4-FFF2-40B4-BE49-F238E27FC236}">
                <a16:creationId xmlns:a16="http://schemas.microsoft.com/office/drawing/2014/main" xmlns="" id="{8297162D-451D-4889-A148-FD9E07F1C9E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625012" y="1155232"/>
            <a:ext cx="2731018" cy="301506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3E9E1DB7-7AB3-45F0-918B-8AB1241E8FB6}"/>
              </a:ext>
            </a:extLst>
          </p:cNvPr>
          <p:cNvSpPr txBox="1"/>
          <p:nvPr/>
        </p:nvSpPr>
        <p:spPr>
          <a:xfrm>
            <a:off x="0" y="4133108"/>
            <a:ext cx="825425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以点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为旋转中心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△AOB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顺时针方向旋转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60°,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得到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△A′O′B(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得到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的对应点分别为点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A′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O′)(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保留画图痕迹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0131105C-9139-43B3-94A4-DE882FD5C977}"/>
              </a:ext>
            </a:extLst>
          </p:cNvPr>
          <p:cNvSpPr txBox="1"/>
          <p:nvPr/>
        </p:nvSpPr>
        <p:spPr>
          <a:xfrm>
            <a:off x="118782" y="5781201"/>
            <a:ext cx="4648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:(1)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411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325.jpeg">
            <a:extLst>
              <a:ext uri="{FF2B5EF4-FFF2-40B4-BE49-F238E27FC236}">
                <a16:creationId xmlns:a16="http://schemas.microsoft.com/office/drawing/2014/main" xmlns="" id="{8297162D-451D-4889-A148-FD9E07F1C9E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676377" y="2767670"/>
            <a:ext cx="2120330" cy="234085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xmlns="" id="{F055AF78-A42C-4D08-A872-0DEA56DF9731}"/>
                  </a:ext>
                </a:extLst>
              </p:cNvPr>
              <p:cNvSpPr txBox="1"/>
              <p:nvPr/>
            </p:nvSpPr>
            <p:spPr>
              <a:xfrm>
                <a:off x="107577" y="1555334"/>
                <a:ext cx="10174941" cy="45877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(2)①∠A′BC=∠ABC+60°=30°+60°=90°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②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证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△BOO′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是等边三角形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∵∠COB+∠BOO′=∠BO′A′+∠BO′O</a:t>
                </a: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               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=120°+60°=180°,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∴C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､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O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､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A′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､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O′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在同一条直线上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在</a:t>
                </a:r>
                <a:r>
                  <a:rPr lang="en-US" altLang="zh-CN" sz="3200" b="1" dirty="0" err="1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Rt△A′BC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中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,A′C</a:t>
                </a: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𝐁</m:t>
                        </m:r>
                        <m:sSup>
                          <m:sSup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𝐂</m:t>
                            </m:r>
                          </m:e>
                          <m:sup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𝐀</m:t>
                        </m:r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′</m:t>
                        </m:r>
                        <m:sSup>
                          <m:sSup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𝐁</m:t>
                            </m:r>
                          </m:e>
                          <m:sup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</m:e>
                    </m:rad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ad>
                              <m:radPr>
                                <m:degHide m:val="on"/>
                                <m:ctrlPr>
                                  <a:rPr lang="zh-CN" altLang="zh-CN" sz="3200" b="1" i="1">
                                    <a:solidFill>
                                      <a:srgbClr val="FF0000"/>
                                    </a:solidFill>
                                    <a:effectLst/>
                                    <a:latin typeface="Cambria Math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altLang="zh-CN" sz="3200" b="1" i="0" smtClean="0">
                                    <a:solidFill>
                                      <a:srgbClr val="FF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𝟑</m:t>
                                </m:r>
                              </m:e>
                            </m:rad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zh-CN" altLang="zh-CN" sz="32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e>
                          <m:sup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</m:e>
                    </m:rad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𝟕</m:t>
                        </m:r>
                      </m:e>
                    </m:rad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∴OA+OB+OC=A′O′+OO′+OC=A′C=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𝟕</m:t>
                        </m:r>
                      </m:e>
                    </m:rad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F055AF78-A42C-4D08-A872-0DEA56DF97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77" y="1555334"/>
                <a:ext cx="10174941" cy="4587731"/>
              </a:xfrm>
              <a:prstGeom prst="rect">
                <a:avLst/>
              </a:prstGeom>
              <a:blipFill rotWithShape="1">
                <a:blip r:embed="rId3"/>
                <a:stretch>
                  <a:fillRect l="-1558" t="-1726" b="-27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2689A0A8-DFAC-4747-A4C8-7A66D63D47D4}"/>
              </a:ext>
            </a:extLst>
          </p:cNvPr>
          <p:cNvSpPr txBox="1"/>
          <p:nvPr/>
        </p:nvSpPr>
        <p:spPr>
          <a:xfrm>
            <a:off x="107577" y="275713"/>
            <a:ext cx="743846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:①∠A′BC;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 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②OA+OB+OC.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875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xmlns="" id="{E6684CAB-16AB-4799-A60E-0BAEE78BD104}"/>
                  </a:ext>
                </a:extLst>
              </p:cNvPr>
              <p:cNvSpPr txBox="1"/>
              <p:nvPr/>
            </p:nvSpPr>
            <p:spPr>
              <a:xfrm>
                <a:off x="270588" y="1136394"/>
                <a:ext cx="9060024" cy="215693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12.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解不等式组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zh-CN" altLang="zh-CN" sz="3200" b="1" i="1"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sz="3200" b="1" i="1">
                                <a:effectLst/>
                                <a:latin typeface="Cambria Math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𝟐</m:t>
                              </m:r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zh-CN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≤</m:t>
                              </m:r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𝟐</m:t>
                              </m:r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𝟒</m:t>
                              </m:r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&lt;</m:t>
                              </m:r>
                              <m:f>
                                <m:fPr>
                                  <m:ctrlPr>
                                    <a:rPr lang="zh-CN" altLang="zh-CN" sz="3200" b="1" i="1">
                                      <a:effectLst/>
                                      <a:latin typeface="Cambria Math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3200" b="1" i="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  <m:r>
                                    <a:rPr lang="en-US" altLang="zh-CN" sz="3200" b="1" i="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a:rPr lang="en-US" altLang="zh-CN" sz="3200" b="1" i="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𝟏</m:t>
                                  </m:r>
                                </m:num>
                                <m:den>
                                  <m:r>
                                    <a:rPr lang="en-US" altLang="zh-CN" sz="3200" b="1" i="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𝟑</m:t>
                                  </m:r>
                                </m:den>
                              </m:f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en-US" altLang="zh-CN" sz="3200" b="1" i="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𝟏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并写出该不等式组的最大整数解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zh-CN" sz="3200" b="1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E6684CAB-16AB-4799-A60E-0BAEE78BD1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588" y="1136394"/>
                <a:ext cx="9060024" cy="2156937"/>
              </a:xfrm>
              <a:prstGeom prst="rect">
                <a:avLst/>
              </a:prstGeom>
              <a:blipFill>
                <a:blip r:embed="rId2"/>
                <a:stretch>
                  <a:fillRect l="-1681" b="-819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811DEFAE-A8C3-4931-8E03-D84915FB8CD1}"/>
              </a:ext>
            </a:extLst>
          </p:cNvPr>
          <p:cNvSpPr txBox="1"/>
          <p:nvPr/>
        </p:nvSpPr>
        <p:spPr>
          <a:xfrm>
            <a:off x="345233" y="3883595"/>
            <a:ext cx="927462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解不等式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①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得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:x≥-2,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解不等式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②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得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:x&lt;1,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不等式组的解集为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-2≤x&lt;1.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即不等式组的最大整数解为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x=0.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085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3923AF51-3EBD-432F-978D-24A9E91695CE}"/>
              </a:ext>
            </a:extLst>
          </p:cNvPr>
          <p:cNvSpPr txBox="1"/>
          <p:nvPr/>
        </p:nvSpPr>
        <p:spPr>
          <a:xfrm>
            <a:off x="62753" y="179312"/>
            <a:ext cx="908124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下列四个圆形图案中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分别以它们所在圆的圆心为旋转中心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顺时针旋转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120°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后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能与原图形完全重合的是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zh-CN" altLang="zh-CN" sz="3200" b="1" dirty="0">
              <a:solidFill>
                <a:srgbClr val="FF000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10.jpeg">
            <a:extLst>
              <a:ext uri="{FF2B5EF4-FFF2-40B4-BE49-F238E27FC236}">
                <a16:creationId xmlns:a16="http://schemas.microsoft.com/office/drawing/2014/main" xmlns="" id="{F1E98B8C-E006-46A0-8042-536648A6BAE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32837" y="1995518"/>
            <a:ext cx="1885166" cy="1885166"/>
          </a:xfrm>
          <a:prstGeom prst="rect">
            <a:avLst/>
          </a:prstGeom>
        </p:spPr>
      </p:pic>
      <p:pic>
        <p:nvPicPr>
          <p:cNvPr id="5" name="image311.jpeg">
            <a:extLst>
              <a:ext uri="{FF2B5EF4-FFF2-40B4-BE49-F238E27FC236}">
                <a16:creationId xmlns:a16="http://schemas.microsoft.com/office/drawing/2014/main" xmlns="" id="{AE5BA14B-62AC-470F-B988-6CE6A54B740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44019" y="1995517"/>
            <a:ext cx="1885167" cy="1885167"/>
          </a:xfrm>
          <a:prstGeom prst="rect">
            <a:avLst/>
          </a:prstGeom>
        </p:spPr>
      </p:pic>
      <p:pic>
        <p:nvPicPr>
          <p:cNvPr id="6" name="image312.jpeg">
            <a:extLst>
              <a:ext uri="{FF2B5EF4-FFF2-40B4-BE49-F238E27FC236}">
                <a16:creationId xmlns:a16="http://schemas.microsoft.com/office/drawing/2014/main" xmlns="" id="{4E0BD6FA-DCD1-4F8B-BC46-E7523449AB51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11069" y="4582683"/>
            <a:ext cx="1885166" cy="1885166"/>
          </a:xfrm>
          <a:prstGeom prst="rect">
            <a:avLst/>
          </a:prstGeom>
        </p:spPr>
      </p:pic>
      <p:pic>
        <p:nvPicPr>
          <p:cNvPr id="7" name="image313.jpeg">
            <a:extLst>
              <a:ext uri="{FF2B5EF4-FFF2-40B4-BE49-F238E27FC236}">
                <a16:creationId xmlns:a16="http://schemas.microsoft.com/office/drawing/2014/main" xmlns="" id="{74846D53-EEDE-41BE-8207-561ABC90B60A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227893" y="4558795"/>
            <a:ext cx="1885165" cy="188516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C92F5BB8-EBDD-44E0-A108-171AC87A2E3D}"/>
              </a:ext>
            </a:extLst>
          </p:cNvPr>
          <p:cNvSpPr txBox="1"/>
          <p:nvPr/>
        </p:nvSpPr>
        <p:spPr>
          <a:xfrm>
            <a:off x="614083" y="3588297"/>
            <a:ext cx="5423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A.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8D3CDC83-E20D-425F-BB8D-55F8BC23A5EA}"/>
              </a:ext>
            </a:extLst>
          </p:cNvPr>
          <p:cNvSpPr txBox="1"/>
          <p:nvPr/>
        </p:nvSpPr>
        <p:spPr>
          <a:xfrm>
            <a:off x="4814048" y="3442102"/>
            <a:ext cx="6230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49E8779A-8CB5-497D-8F2B-3F1609FE330C}"/>
              </a:ext>
            </a:extLst>
          </p:cNvPr>
          <p:cNvSpPr txBox="1"/>
          <p:nvPr/>
        </p:nvSpPr>
        <p:spPr>
          <a:xfrm>
            <a:off x="560294" y="5720009"/>
            <a:ext cx="64994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42F40A2C-1410-4193-A4EC-04D69D80C7A2}"/>
              </a:ext>
            </a:extLst>
          </p:cNvPr>
          <p:cNvSpPr txBox="1"/>
          <p:nvPr/>
        </p:nvSpPr>
        <p:spPr>
          <a:xfrm>
            <a:off x="4827495" y="5720007"/>
            <a:ext cx="5961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xmlns="" id="{0C66ACE0-435A-433B-8029-2F3F03E34C88}"/>
              </a:ext>
            </a:extLst>
          </p:cNvPr>
          <p:cNvSpPr txBox="1"/>
          <p:nvPr/>
        </p:nvSpPr>
        <p:spPr>
          <a:xfrm>
            <a:off x="1797424" y="1222809"/>
            <a:ext cx="46347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(A)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0912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4273C056-4D6D-4A29-9EAD-71403A7CDDBF}"/>
              </a:ext>
            </a:extLst>
          </p:cNvPr>
          <p:cNvSpPr txBox="1"/>
          <p:nvPr/>
        </p:nvSpPr>
        <p:spPr>
          <a:xfrm>
            <a:off x="161364" y="86543"/>
            <a:ext cx="867783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如图所示是日本三菱汽车有限公司的标志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它可以看作是由一个菱形经三次旋转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每次旋转</a:t>
            </a:r>
            <a:r>
              <a:rPr lang="zh-CN" altLang="zh-CN" sz="3200" b="1" u="sng" dirty="0">
                <a:solidFill>
                  <a:srgbClr val="FF00FF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FF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</a:p>
          <a:p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度得到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在等边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,AB=6,D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上一点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BC=3BD,△ABD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旋转后得到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△ACE,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的长度为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14.jpeg">
            <a:extLst>
              <a:ext uri="{FF2B5EF4-FFF2-40B4-BE49-F238E27FC236}">
                <a16:creationId xmlns:a16="http://schemas.microsoft.com/office/drawing/2014/main" xmlns="" id="{4EA60B69-9243-4AF1-9FFA-6DCCA751EE8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96671" y="1239289"/>
            <a:ext cx="2423964" cy="2091099"/>
          </a:xfrm>
          <a:prstGeom prst="rect">
            <a:avLst/>
          </a:prstGeom>
        </p:spPr>
      </p:pic>
      <p:pic>
        <p:nvPicPr>
          <p:cNvPr id="5" name="image315.jpeg">
            <a:extLst>
              <a:ext uri="{FF2B5EF4-FFF2-40B4-BE49-F238E27FC236}">
                <a16:creationId xmlns:a16="http://schemas.microsoft.com/office/drawing/2014/main" xmlns="" id="{94A07986-C0F9-4CAD-9C6D-6DF7FC2EDEB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93354" y="4782074"/>
            <a:ext cx="2509049" cy="198938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0DAE6B17-DD70-4846-8B24-98AA5480796E}"/>
              </a:ext>
            </a:extLst>
          </p:cNvPr>
          <p:cNvSpPr txBox="1"/>
          <p:nvPr/>
        </p:nvSpPr>
        <p:spPr>
          <a:xfrm>
            <a:off x="304800" y="1047836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120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7F973AE5-42FB-4C03-A703-FBD3F6235F46}"/>
              </a:ext>
            </a:extLst>
          </p:cNvPr>
          <p:cNvSpPr txBox="1"/>
          <p:nvPr/>
        </p:nvSpPr>
        <p:spPr>
          <a:xfrm>
            <a:off x="1165412" y="4409602"/>
            <a:ext cx="34065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6628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0D900D9F-2F47-4343-9868-E1EC2FC710BF}"/>
              </a:ext>
            </a:extLst>
          </p:cNvPr>
          <p:cNvSpPr txBox="1"/>
          <p:nvPr/>
        </p:nvSpPr>
        <p:spPr>
          <a:xfrm>
            <a:off x="0" y="197242"/>
            <a:ext cx="927847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,P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是等边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内的一点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△PAC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逆时针旋转到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△P′AB,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∠PAP′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的度数为</a:t>
            </a:r>
            <a:endParaRPr lang="zh-CN" altLang="zh-CN" sz="3200" b="1" dirty="0">
              <a:solidFill>
                <a:srgbClr val="FF000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16.jpeg">
            <a:extLst>
              <a:ext uri="{FF2B5EF4-FFF2-40B4-BE49-F238E27FC236}">
                <a16:creationId xmlns:a16="http://schemas.microsoft.com/office/drawing/2014/main" xmlns="" id="{EAC7E9C7-9D70-4C1D-AFD0-5BC10C9E39C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85648" y="1260464"/>
            <a:ext cx="2634956" cy="196518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A226BF3F-75E4-427A-996E-335E46300315}"/>
              </a:ext>
            </a:extLst>
          </p:cNvPr>
          <p:cNvSpPr txBox="1"/>
          <p:nvPr/>
        </p:nvSpPr>
        <p:spPr>
          <a:xfrm>
            <a:off x="29135" y="2351678"/>
            <a:ext cx="873834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5.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求作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线段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的中点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为旋转中心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180°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后的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△A′B′C′.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要求用直尺圆规作图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不用写画法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但要保留作图痕迹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7" name="image317.jpeg">
            <a:extLst>
              <a:ext uri="{FF2B5EF4-FFF2-40B4-BE49-F238E27FC236}">
                <a16:creationId xmlns:a16="http://schemas.microsoft.com/office/drawing/2014/main" xmlns="" id="{41A523FF-FE23-4B3E-BCD4-B762BB82BB0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36476" y="4977672"/>
            <a:ext cx="4680909" cy="168308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8860503D-D554-44FD-AED6-F25DC0C55371}"/>
              </a:ext>
            </a:extLst>
          </p:cNvPr>
          <p:cNvSpPr txBox="1"/>
          <p:nvPr/>
        </p:nvSpPr>
        <p:spPr>
          <a:xfrm>
            <a:off x="7236758" y="702737"/>
            <a:ext cx="15806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60 °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 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A204B70E-0652-4AC7-BE9C-31F7CE291E9F}"/>
              </a:ext>
            </a:extLst>
          </p:cNvPr>
          <p:cNvSpPr txBox="1"/>
          <p:nvPr/>
        </p:nvSpPr>
        <p:spPr>
          <a:xfrm>
            <a:off x="145677" y="5444936"/>
            <a:ext cx="47378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65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62B58FBA-E0C8-473C-ADC7-1C7AA290E12B}"/>
              </a:ext>
            </a:extLst>
          </p:cNvPr>
          <p:cNvSpPr txBox="1"/>
          <p:nvPr/>
        </p:nvSpPr>
        <p:spPr>
          <a:xfrm>
            <a:off x="165164" y="217918"/>
            <a:ext cx="826545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6.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是等腰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三角形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,∠C=90°,AC=4.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画出以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为旋转中心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逆时针旋转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45°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后的图形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△AB′C′;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:B′C′∥AB;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B′C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的长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18.jpeg">
            <a:extLst>
              <a:ext uri="{FF2B5EF4-FFF2-40B4-BE49-F238E27FC236}">
                <a16:creationId xmlns:a16="http://schemas.microsoft.com/office/drawing/2014/main" xmlns="" id="{42F20F50-2E20-4B27-88AA-B55B36C07525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32082" y="2283229"/>
            <a:ext cx="3291992" cy="233137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EF41A797-D69D-49D7-8EB7-D7F58F1D32F9}"/>
              </a:ext>
            </a:extLst>
          </p:cNvPr>
          <p:cNvSpPr txBox="1"/>
          <p:nvPr/>
        </p:nvSpPr>
        <p:spPr>
          <a:xfrm>
            <a:off x="71713" y="4647465"/>
            <a:ext cx="845235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(1)△AB′C′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5933CD90-B023-4E96-BFC3-90E90E25897E}"/>
              </a:ext>
            </a:extLst>
          </p:cNvPr>
          <p:cNvSpPr txBox="1"/>
          <p:nvPr/>
        </p:nvSpPr>
        <p:spPr>
          <a:xfrm>
            <a:off x="71715" y="5265103"/>
            <a:ext cx="82654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(2)∵∠B′=∠BAC=45°,∴B′C′∥AB;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xmlns="" id="{6DAAC9EE-7FFE-48BD-8C02-4B37915073F4}"/>
                  </a:ext>
                </a:extLst>
              </p:cNvPr>
              <p:cNvSpPr txBox="1"/>
              <p:nvPr/>
            </p:nvSpPr>
            <p:spPr>
              <a:xfrm>
                <a:off x="71715" y="5982739"/>
                <a:ext cx="5851711" cy="6328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(3)B′C=AB′-AC=4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kumimoji="0" lang="zh-CN" altLang="zh-CN" sz="32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kumimoji="0" lang="en-US" altLang="zh-CN" sz="3200" b="1" i="0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𝟐</m:t>
                        </m:r>
                      </m:e>
                    </m:rad>
                  </m:oMath>
                </a14:m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-4.</a:t>
                </a:r>
                <a:endParaRPr kumimoji="0" lang="zh-CN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6DAAC9EE-7FFE-48BD-8C02-4B37915073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15" y="5982739"/>
                <a:ext cx="5851711" cy="632802"/>
              </a:xfrm>
              <a:prstGeom prst="rect">
                <a:avLst/>
              </a:prstGeom>
              <a:blipFill>
                <a:blip r:embed="rId3"/>
                <a:stretch>
                  <a:fillRect l="-2708" t="-8654" b="-2692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848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57599287-8CF9-4FF6-A8BC-A5FE2D57131E}"/>
              </a:ext>
            </a:extLst>
          </p:cNvPr>
          <p:cNvSpPr txBox="1"/>
          <p:nvPr/>
        </p:nvSpPr>
        <p:spPr>
          <a:xfrm>
            <a:off x="152399" y="343398"/>
            <a:ext cx="925157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7.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Rt△OAB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,∠OAB=90°,OA=AB=6.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 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请你画出将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△OAB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沿逆时针方向旋转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90°,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得到的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△OA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线段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的长度是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,∠AOB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的度数是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猜想四边形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OAA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的形状为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  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19.jpeg">
            <a:extLst>
              <a:ext uri="{FF2B5EF4-FFF2-40B4-BE49-F238E27FC236}">
                <a16:creationId xmlns:a16="http://schemas.microsoft.com/office/drawing/2014/main" xmlns="" id="{46C48C6F-8DCA-4FD6-B168-791ED1F1E7A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185409" y="3336589"/>
            <a:ext cx="3669367" cy="197948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F729FD5D-3BA5-443C-8719-7F425A7E6DE8}"/>
              </a:ext>
            </a:extLst>
          </p:cNvPr>
          <p:cNvSpPr txBox="1"/>
          <p:nvPr/>
        </p:nvSpPr>
        <p:spPr>
          <a:xfrm>
            <a:off x="3951194" y="1756049"/>
            <a:ext cx="4863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6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AC98CFDA-64F7-4C48-9C2E-8D56782B9D37}"/>
              </a:ext>
            </a:extLst>
          </p:cNvPr>
          <p:cNvSpPr txBox="1"/>
          <p:nvPr/>
        </p:nvSpPr>
        <p:spPr>
          <a:xfrm>
            <a:off x="7630086" y="1756049"/>
            <a:ext cx="12124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135°</a:t>
            </a:r>
            <a:r>
              <a:rPr kumimoji="0" lang="en-US" altLang="zh-CN" sz="3200" b="1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BDDCB780-9AFB-4963-A8EF-05EF0F2F7936}"/>
              </a:ext>
            </a:extLst>
          </p:cNvPr>
          <p:cNvSpPr txBox="1"/>
          <p:nvPr/>
        </p:nvSpPr>
        <p:spPr>
          <a:xfrm>
            <a:off x="652183" y="2751814"/>
            <a:ext cx="47826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平行四边形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DC1819AB-E37E-4BB9-9661-47E67D4ED890}"/>
              </a:ext>
            </a:extLst>
          </p:cNvPr>
          <p:cNvSpPr txBox="1"/>
          <p:nvPr/>
        </p:nvSpPr>
        <p:spPr>
          <a:xfrm>
            <a:off x="402739" y="4093763"/>
            <a:ext cx="47826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(1)△OA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01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4DFFF3FC-B393-4651-93F0-9FEA7DCABC0E}"/>
              </a:ext>
            </a:extLst>
          </p:cNvPr>
          <p:cNvSpPr txBox="1"/>
          <p:nvPr/>
        </p:nvSpPr>
        <p:spPr>
          <a:xfrm>
            <a:off x="165846" y="529841"/>
            <a:ext cx="881230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8.(20·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天津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,∠ACB=90°,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ΔABC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顺时针旋转得到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△DEC,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的对应点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恰好落在边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的对应点为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延长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于点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F,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则下列结论一定正确的是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zh-CN" altLang="zh-CN" sz="3200" b="1" dirty="0">
              <a:solidFill>
                <a:srgbClr val="FF000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A.AC=DE	         B.BC=EF	</a:t>
            </a:r>
          </a:p>
          <a:p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C.∠AEF=∠D     	D.AB⊥DF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21.jpeg">
            <a:extLst>
              <a:ext uri="{FF2B5EF4-FFF2-40B4-BE49-F238E27FC236}">
                <a16:creationId xmlns:a16="http://schemas.microsoft.com/office/drawing/2014/main" xmlns="" id="{6F508C24-641C-4F3A-8C48-2BDBC1CB4AC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82982" y="3033859"/>
            <a:ext cx="2693465" cy="202029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F7694CC1-44BD-4263-AF8E-A570E13B937F}"/>
              </a:ext>
            </a:extLst>
          </p:cNvPr>
          <p:cNvSpPr txBox="1"/>
          <p:nvPr/>
        </p:nvSpPr>
        <p:spPr>
          <a:xfrm>
            <a:off x="6418729" y="2051883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4482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F33FC7BC-8553-4971-85CB-C3703F9AED96}"/>
              </a:ext>
            </a:extLst>
          </p:cNvPr>
          <p:cNvSpPr txBox="1"/>
          <p:nvPr/>
        </p:nvSpPr>
        <p:spPr>
          <a:xfrm>
            <a:off x="62752" y="198094"/>
            <a:ext cx="9018495" cy="2108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,∠ACB=90°,∠A=60°,AC=6,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按顺时针方向旋转得到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△A′B′C,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此时点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A′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恰好在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边上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B′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之间的距离为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22.jpeg">
            <a:extLst>
              <a:ext uri="{FF2B5EF4-FFF2-40B4-BE49-F238E27FC236}">
                <a16:creationId xmlns:a16="http://schemas.microsoft.com/office/drawing/2014/main" xmlns="" id="{567645B6-C344-4895-A9A1-94625A66DFB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459545" y="2436262"/>
            <a:ext cx="3199674" cy="28233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xmlns="" id="{87E7A05F-DF44-4798-BC47-B21DC358057C}"/>
                  </a:ext>
                </a:extLst>
              </p:cNvPr>
              <p:cNvSpPr txBox="1"/>
              <p:nvPr/>
            </p:nvSpPr>
            <p:spPr>
              <a:xfrm>
                <a:off x="1008529" y="1598366"/>
                <a:ext cx="4742328" cy="6311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0" lang="en-US" altLang="zh-CN" sz="3200" b="1" i="0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6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kumimoji="0" lang="zh-CN" altLang="zh-CN" sz="3200" b="1" i="1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kumimoji="0" lang="en-US" altLang="zh-CN" sz="3200" b="1" i="0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kumimoji="0" lang="en-US" altLang="zh-CN" sz="3200" b="1" i="0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87E7A05F-DF44-4798-BC47-B21DC35805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529" y="1598366"/>
                <a:ext cx="4742328" cy="631198"/>
              </a:xfrm>
              <a:prstGeom prst="rect">
                <a:avLst/>
              </a:prstGeom>
              <a:blipFill>
                <a:blip r:embed="rId3"/>
                <a:stretch>
                  <a:fillRect l="-3213" t="-11538" b="-2403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7061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3F44EBA9-44CB-43E5-8ED7-1EFB2483340D}"/>
              </a:ext>
            </a:extLst>
          </p:cNvPr>
          <p:cNvSpPr txBox="1"/>
          <p:nvPr/>
        </p:nvSpPr>
        <p:spPr>
          <a:xfrm>
            <a:off x="206188" y="147918"/>
            <a:ext cx="893781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10.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 AC⊥AB,DB⊥AB,AC=BE,AE=BD.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:△ACE≌△BED;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(2)△BED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可由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△ACE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旋转得到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利用尺规作出旋转中心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O(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保留作图痕迹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不写作法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3" name="image323.jpeg">
            <a:extLst>
              <a:ext uri="{FF2B5EF4-FFF2-40B4-BE49-F238E27FC236}">
                <a16:creationId xmlns:a16="http://schemas.microsoft.com/office/drawing/2014/main" xmlns="" id="{FA1BF66B-92E3-4B9A-A6AC-31B69A403631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401085" y="2621164"/>
            <a:ext cx="3484383" cy="245940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D08C90E8-E8B2-4BD9-ABDD-BB6CD5BBD22B}"/>
              </a:ext>
            </a:extLst>
          </p:cNvPr>
          <p:cNvSpPr txBox="1"/>
          <p:nvPr/>
        </p:nvSpPr>
        <p:spPr>
          <a:xfrm>
            <a:off x="258532" y="3429000"/>
            <a:ext cx="608703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(1)△ACE≌△BED(SAS);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:O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点即为所求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33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新建 Microsoft PowerPoint 演示文稿" id="{EDE0C7AC-07BA-4FEC-8765-02F7780CE690}" vid="{5F568CC9-763D-497D-8A3B-B3CFDA062CE6}"/>
    </a:ext>
  </a:extLst>
</a:theme>
</file>

<file path=ppt/theme/theme2.xml><?xml version="1.0" encoding="utf-8"?>
<a:theme xmlns:a="http://schemas.openxmlformats.org/drawingml/2006/main" name="1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新建 Microsoft PowerPoint 演示文稿" id="{EDE0C7AC-07BA-4FEC-8765-02F7780CE690}" vid="{7D0423FD-7C65-42B3-87BD-098FED41353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母版1</Template>
  <TotalTime>115</TotalTime>
  <Words>950</Words>
  <Application>Microsoft Office PowerPoint</Application>
  <PresentationFormat>全屏显示(4:3)</PresentationFormat>
  <Paragraphs>77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14" baseType="lpstr"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Be2510@365svip.info</dc:creator>
  <cp:lastModifiedBy>xb21cn</cp:lastModifiedBy>
  <cp:revision>6</cp:revision>
  <dcterms:created xsi:type="dcterms:W3CDTF">2020-11-25T07:08:57Z</dcterms:created>
  <dcterms:modified xsi:type="dcterms:W3CDTF">2020-11-28T13:57:16Z</dcterms:modified>
</cp:coreProperties>
</file>

<file path=docProps/thumbnail.jpeg>
</file>